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10/30/2023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10/30/2023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10/30/2023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10/30/2023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10/30/2023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10/30/2023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10/30/2023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10/30/2023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10/30/2023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10/30/2023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10/30/2023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10/30/2023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AAEC2-1A70-424E-B68A-D626B257F6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4887" y="442602"/>
            <a:ext cx="9756913" cy="1876528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dirty="0"/>
              <a:t>Thermal analysis of polymers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30C31C3-A4D4-4277-8375-5DF174A64294}"/>
              </a:ext>
            </a:extLst>
          </p:cNvPr>
          <p:cNvSpPr/>
          <p:nvPr/>
        </p:nvSpPr>
        <p:spPr>
          <a:xfrm>
            <a:off x="2690191" y="3101009"/>
            <a:ext cx="5658679" cy="251791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Dr.Widad Salih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Polymer Chemistry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1BEC60-93CF-47CB-BDF9-0B2B84FDF98F}"/>
              </a:ext>
            </a:extLst>
          </p:cNvPr>
          <p:cNvSpPr/>
          <p:nvPr/>
        </p:nvSpPr>
        <p:spPr>
          <a:xfrm>
            <a:off x="9859617" y="6415398"/>
            <a:ext cx="2133600" cy="34321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2023\2024</a:t>
            </a:r>
          </a:p>
        </p:txBody>
      </p:sp>
    </p:spTree>
    <p:extLst>
      <p:ext uri="{BB962C8B-B14F-4D97-AF65-F5344CB8AC3E}">
        <p14:creationId xmlns:p14="http://schemas.microsoft.com/office/powerpoint/2010/main" val="2237015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44740-01C4-4F25-B3E8-251AB332DD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7570" y="306152"/>
            <a:ext cx="8991600" cy="1012418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err="1"/>
              <a:t>Tga</a:t>
            </a:r>
            <a:r>
              <a:rPr lang="en-US" dirty="0"/>
              <a:t> analysis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2086A3-47BF-434A-AB7C-42F884463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183" y="1447799"/>
            <a:ext cx="9518374" cy="471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425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AE216-3A73-4F6D-928D-E0EE389BA2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279648"/>
            <a:ext cx="8991600" cy="1098578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 err="1"/>
              <a:t>Tga</a:t>
            </a:r>
            <a:r>
              <a:rPr lang="en-US" dirty="0"/>
              <a:t>-analysis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5B2922-F6CD-4103-BE8C-09F3A6722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157" y="1614487"/>
            <a:ext cx="9872869" cy="4402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FFD3142-75FB-494F-905D-D991D78D4EE0}"/>
              </a:ext>
            </a:extLst>
          </p:cNvPr>
          <p:cNvSpPr/>
          <p:nvPr/>
        </p:nvSpPr>
        <p:spPr>
          <a:xfrm>
            <a:off x="3127513" y="6202018"/>
            <a:ext cx="4333460" cy="3763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TGA Thermogram of elastomers</a:t>
            </a:r>
          </a:p>
        </p:txBody>
      </p:sp>
    </p:spTree>
    <p:extLst>
      <p:ext uri="{BB962C8B-B14F-4D97-AF65-F5344CB8AC3E}">
        <p14:creationId xmlns:p14="http://schemas.microsoft.com/office/powerpoint/2010/main" val="3869854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7641B-4113-4416-9084-EC6490DD67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5974" y="306152"/>
            <a:ext cx="8991600" cy="754022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err="1"/>
              <a:t>Tga-vidio</a:t>
            </a:r>
            <a:endParaRPr lang="en-US" dirty="0"/>
          </a:p>
        </p:txBody>
      </p:sp>
      <p:pic>
        <p:nvPicPr>
          <p:cNvPr id="4" name="TGA1">
            <a:hlinkClick r:id="" action="ppaction://media"/>
            <a:extLst>
              <a:ext uri="{FF2B5EF4-FFF2-40B4-BE49-F238E27FC236}">
                <a16:creationId xmlns:a16="http://schemas.microsoft.com/office/drawing/2014/main" id="{E63FEF7E-890A-4BFB-8C60-3DF0DA1E0B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6348" y="1410390"/>
            <a:ext cx="10827026" cy="514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42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F90E9CE-CE75-4126-A46B-3D630EB568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5974" y="306152"/>
            <a:ext cx="8991600" cy="754022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err="1"/>
              <a:t>Tga-vidio</a:t>
            </a:r>
            <a:endParaRPr lang="en-US" dirty="0"/>
          </a:p>
        </p:txBody>
      </p:sp>
      <p:pic>
        <p:nvPicPr>
          <p:cNvPr id="5" name="TGA3">
            <a:hlinkClick r:id="" action="ppaction://media"/>
            <a:extLst>
              <a:ext uri="{FF2B5EF4-FFF2-40B4-BE49-F238E27FC236}">
                <a16:creationId xmlns:a16="http://schemas.microsoft.com/office/drawing/2014/main" id="{B5B047A3-6BAC-4C25-9995-2C368DEF8D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2122" y="1338470"/>
            <a:ext cx="10986051" cy="52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95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9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9FBC656-8DBA-4048-AED6-D3D1086FD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5974" y="306152"/>
            <a:ext cx="8991600" cy="754022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err="1"/>
              <a:t>Tga-vidio</a:t>
            </a:r>
            <a:endParaRPr lang="en-US" dirty="0"/>
          </a:p>
        </p:txBody>
      </p:sp>
      <p:pic>
        <p:nvPicPr>
          <p:cNvPr id="5" name="TGA2">
            <a:hlinkClick r:id="" action="ppaction://media"/>
            <a:extLst>
              <a:ext uri="{FF2B5EF4-FFF2-40B4-BE49-F238E27FC236}">
                <a16:creationId xmlns:a16="http://schemas.microsoft.com/office/drawing/2014/main" id="{852160D3-D215-4E65-AA56-536684C211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6591" y="1258957"/>
            <a:ext cx="11251096" cy="470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56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0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D47D5-65EC-43CF-B7A7-0C36E8886E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1419336"/>
            <a:ext cx="8991600" cy="3550230"/>
          </a:xfrm>
        </p:spPr>
        <p:txBody>
          <a:bodyPr/>
          <a:lstStyle/>
          <a:p>
            <a:r>
              <a:rPr lang="en-US" dirty="0"/>
              <a:t>Thank you </a:t>
            </a:r>
            <a:br>
              <a:rPr lang="en-US" dirty="0"/>
            </a:br>
            <a:br>
              <a:rPr lang="en-US" dirty="0"/>
            </a:br>
            <a:r>
              <a:rPr lang="en-US" dirty="0" err="1"/>
              <a:t>widad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404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8DB00-56AE-495F-A256-EA3FBFDC25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0931" y="153753"/>
            <a:ext cx="8991600" cy="899794"/>
          </a:xfrm>
        </p:spPr>
        <p:txBody>
          <a:bodyPr/>
          <a:lstStyle/>
          <a:p>
            <a:r>
              <a:rPr lang="en-US" dirty="0"/>
              <a:t>TGA-INSTRUMENTS</a:t>
            </a:r>
          </a:p>
        </p:txBody>
      </p:sp>
      <p:pic>
        <p:nvPicPr>
          <p:cNvPr id="1026" name="Picture 2" descr="Simultaneous TGA/DSC (Thermogravimetric Analyzer / Differential Scanning  Calorimeter) | University Instrumentation Center">
            <a:extLst>
              <a:ext uri="{FF2B5EF4-FFF2-40B4-BE49-F238E27FC236}">
                <a16:creationId xmlns:a16="http://schemas.microsoft.com/office/drawing/2014/main" id="{8A82DDED-BAC9-4B2C-8307-BD441E103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05" y="1736035"/>
            <a:ext cx="4187685" cy="406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A Instruments Q50 Thermogravimetric Analyzer">
            <a:extLst>
              <a:ext uri="{FF2B5EF4-FFF2-40B4-BE49-F238E27FC236}">
                <a16:creationId xmlns:a16="http://schemas.microsoft.com/office/drawing/2014/main" id="{0D9F9D1B-9137-46B3-AAAF-F05155CD9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138" y="1736035"/>
            <a:ext cx="3451984" cy="406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ile:TGA instrument eigen foto.jpg - Wikimedia Commons">
            <a:extLst>
              <a:ext uri="{FF2B5EF4-FFF2-40B4-BE49-F238E27FC236}">
                <a16:creationId xmlns:a16="http://schemas.microsoft.com/office/drawing/2014/main" id="{A2F7F099-5737-4910-BBEA-7CEE9AE77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409" y="1736036"/>
            <a:ext cx="3273285" cy="406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63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EDCEA-DD66-4275-8354-C432C774BB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2965" y="173631"/>
            <a:ext cx="8991600" cy="1645920"/>
          </a:xfrm>
        </p:spPr>
        <p:txBody>
          <a:bodyPr/>
          <a:lstStyle/>
          <a:p>
            <a:r>
              <a:rPr lang="en-US" dirty="0"/>
              <a:t>TGA -Components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9419E3-E537-489A-B4AB-1B4E9DC9F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826" y="2144671"/>
            <a:ext cx="8401878" cy="453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171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D0DD1-CD9F-4104-BFA5-6D2DEED130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4426" y="398918"/>
            <a:ext cx="8991600" cy="1032317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/>
              <a:t>Sample pan </a:t>
            </a:r>
          </a:p>
        </p:txBody>
      </p:sp>
      <p:pic>
        <p:nvPicPr>
          <p:cNvPr id="2056" name="Picture 8" descr="Alumina 70ul Crucible, 6mm x 4.5mm">
            <a:extLst>
              <a:ext uri="{FF2B5EF4-FFF2-40B4-BE49-F238E27FC236}">
                <a16:creationId xmlns:a16="http://schemas.microsoft.com/office/drawing/2014/main" id="{8128C260-F1C4-494C-93FD-2865F5D9C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55" y="2484365"/>
            <a:ext cx="4151037" cy="312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zero Aluminum pan with lid for 901670.901/901684.901 TA TGA sample pan DSC  crucibles DSC sample">
            <a:extLst>
              <a:ext uri="{FF2B5EF4-FFF2-40B4-BE49-F238E27FC236}">
                <a16:creationId xmlns:a16="http://schemas.microsoft.com/office/drawing/2014/main" id="{85E64172-5DE2-4DB6-A95F-820840CA7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556" y="2515839"/>
            <a:ext cx="3154018" cy="305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TKE - Sample Pan Shop">
            <a:extLst>
              <a:ext uri="{FF2B5EF4-FFF2-40B4-BE49-F238E27FC236}">
                <a16:creationId xmlns:a16="http://schemas.microsoft.com/office/drawing/2014/main" id="{9D13CA7C-2CB1-4BD9-8F01-97EE46B85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160" y="2547314"/>
            <a:ext cx="2873858" cy="305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C799213-E6CC-4465-86CA-CB8D47AEDFCF}"/>
              </a:ext>
            </a:extLst>
          </p:cNvPr>
          <p:cNvSpPr/>
          <p:nvPr/>
        </p:nvSpPr>
        <p:spPr>
          <a:xfrm>
            <a:off x="367955" y="5817704"/>
            <a:ext cx="3925749" cy="6413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Alumina Pan (Al2O3 )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F63955-8A42-436F-B9D3-6D77A70A52B1}"/>
              </a:ext>
            </a:extLst>
          </p:cNvPr>
          <p:cNvSpPr/>
          <p:nvPr/>
        </p:nvSpPr>
        <p:spPr>
          <a:xfrm>
            <a:off x="4906411" y="5755980"/>
            <a:ext cx="3164163" cy="6413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Aluminum Pan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7A1A1A-3E4E-406F-8CC4-99ABB448F2A3}"/>
              </a:ext>
            </a:extLst>
          </p:cNvPr>
          <p:cNvSpPr/>
          <p:nvPr/>
        </p:nvSpPr>
        <p:spPr>
          <a:xfrm>
            <a:off x="8832160" y="5811078"/>
            <a:ext cx="2991885" cy="6413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Different Types of Pan</a:t>
            </a:r>
          </a:p>
        </p:txBody>
      </p:sp>
    </p:spTree>
    <p:extLst>
      <p:ext uri="{BB962C8B-B14F-4D97-AF65-F5344CB8AC3E}">
        <p14:creationId xmlns:p14="http://schemas.microsoft.com/office/powerpoint/2010/main" val="3672186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C9D63-DBD3-47A7-AD60-B33BF9761F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4669" y="54665"/>
            <a:ext cx="8991600" cy="1191039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/>
              <a:t>Tube furnace</a:t>
            </a:r>
          </a:p>
        </p:txBody>
      </p:sp>
      <p:pic>
        <p:nvPicPr>
          <p:cNvPr id="3078" name="Picture 6" descr="1: Schematic diagram of tube furnace | Download Scientific Diagram">
            <a:extLst>
              <a:ext uri="{FF2B5EF4-FFF2-40B4-BE49-F238E27FC236}">
                <a16:creationId xmlns:a16="http://schemas.microsoft.com/office/drawing/2014/main" id="{C061C93F-DB6E-4C9A-B5E3-1505E8051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81" y="1948069"/>
            <a:ext cx="5967619" cy="431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chematic of horizontal tube furnace as used for the pyrolysis process. |  Download Scientific Diagram">
            <a:extLst>
              <a:ext uri="{FF2B5EF4-FFF2-40B4-BE49-F238E27FC236}">
                <a16:creationId xmlns:a16="http://schemas.microsoft.com/office/drawing/2014/main" id="{35CAD51B-1726-4F6D-AEAE-0FBDB5E07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269" y="1948069"/>
            <a:ext cx="5744403" cy="431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406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0512E-472A-4CD7-9483-0589E89A82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4426" y="173631"/>
            <a:ext cx="8991600" cy="1125082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 err="1"/>
              <a:t>Thermobalance</a:t>
            </a:r>
            <a:endParaRPr lang="en-US" dirty="0"/>
          </a:p>
        </p:txBody>
      </p:sp>
      <p:pic>
        <p:nvPicPr>
          <p:cNvPr id="4098" name="Picture 2" descr="The principle of thermogravimetric analysis and its applications">
            <a:extLst>
              <a:ext uri="{FF2B5EF4-FFF2-40B4-BE49-F238E27FC236}">
                <a16:creationId xmlns:a16="http://schemas.microsoft.com/office/drawing/2014/main" id="{764B3EBB-8F33-4906-89F1-BBD5BE603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66" y="1746595"/>
            <a:ext cx="5552660" cy="4415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n overview of Thermogravimetric Analysis - SETARAM">
            <a:extLst>
              <a:ext uri="{FF2B5EF4-FFF2-40B4-BE49-F238E27FC236}">
                <a16:creationId xmlns:a16="http://schemas.microsoft.com/office/drawing/2014/main" id="{E1AFD227-584D-4CB4-BB9E-C428FACFE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379" y="1746595"/>
            <a:ext cx="4808055" cy="4415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225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87381-2171-43FB-8031-528209C38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200135"/>
            <a:ext cx="8991600" cy="820282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/>
              <a:t>TGA THERMOGRAME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B2DE20-9818-4287-83E3-B580A6E5C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81" y="1656522"/>
            <a:ext cx="5897219" cy="5001343"/>
          </a:xfrm>
          <a:prstGeom prst="rect">
            <a:avLst/>
          </a:prstGeom>
        </p:spPr>
      </p:pic>
      <p:pic>
        <p:nvPicPr>
          <p:cNvPr id="5126" name="Picture 6" descr="Dynamic TGA curve (continuous line) and its temperature derivative |  Download Scientific Diagram">
            <a:extLst>
              <a:ext uri="{FF2B5EF4-FFF2-40B4-BE49-F238E27FC236}">
                <a16:creationId xmlns:a16="http://schemas.microsoft.com/office/drawing/2014/main" id="{75DF02A3-71A5-40D1-BB16-7DC66A6B8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296" y="1656523"/>
            <a:ext cx="5492612" cy="486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196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88D8D-CBB5-4A5B-A7BD-95CCD40285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306153"/>
            <a:ext cx="8991600" cy="767273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err="1"/>
              <a:t>Tga</a:t>
            </a:r>
            <a:r>
              <a:rPr lang="en-US" dirty="0"/>
              <a:t> thermograms</a:t>
            </a:r>
          </a:p>
        </p:txBody>
      </p:sp>
      <p:pic>
        <p:nvPicPr>
          <p:cNvPr id="6146" name="Picture 2" descr="https://ars.els-cdn.com/content/image/3-s2.0-B9780444537904000874-f42-01-9780444537904.jpg">
            <a:extLst>
              <a:ext uri="{FF2B5EF4-FFF2-40B4-BE49-F238E27FC236}">
                <a16:creationId xmlns:a16="http://schemas.microsoft.com/office/drawing/2014/main" id="{4F152D3B-F1DB-475E-A4B9-4E3C162FA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78" y="1590261"/>
            <a:ext cx="3710609" cy="445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ars.els-cdn.com/content/image/3-s2.0-B9780444537904000874-f42-04-9780444537904.jpg">
            <a:extLst>
              <a:ext uri="{FF2B5EF4-FFF2-40B4-BE49-F238E27FC236}">
                <a16:creationId xmlns:a16="http://schemas.microsoft.com/office/drawing/2014/main" id="{413A1E66-9064-4532-B07C-62AE46091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487" y="1590261"/>
            <a:ext cx="3751401" cy="445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ars.els-cdn.com/content/image/3-s2.0-B9780444537904000874-f42-07-9780444537904.jpg">
            <a:extLst>
              <a:ext uri="{FF2B5EF4-FFF2-40B4-BE49-F238E27FC236}">
                <a16:creationId xmlns:a16="http://schemas.microsoft.com/office/drawing/2014/main" id="{0218B234-F370-46E6-AAA5-8B2D87E61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514" y="1590261"/>
            <a:ext cx="4111486" cy="445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228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D01F7-69E6-4D3A-92D4-FDA410C597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435" y="239893"/>
            <a:ext cx="8991600" cy="674508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err="1"/>
              <a:t>Tga</a:t>
            </a:r>
            <a:r>
              <a:rPr lang="en-US" dirty="0"/>
              <a:t> thermograms</a:t>
            </a:r>
          </a:p>
        </p:txBody>
      </p:sp>
      <p:pic>
        <p:nvPicPr>
          <p:cNvPr id="7170" name="Picture 2" descr="Dynamic TGA curve (continuous line) and its temperature derivative |  Download Scientific Diagram">
            <a:extLst>
              <a:ext uri="{FF2B5EF4-FFF2-40B4-BE49-F238E27FC236}">
                <a16:creationId xmlns:a16="http://schemas.microsoft.com/office/drawing/2014/main" id="{6691E2FF-3CD1-44F3-831B-F57016A23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27" y="1590260"/>
            <a:ext cx="5863673" cy="445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hermogravimetric Analysis - an overview | ScienceDirect Topics">
            <a:extLst>
              <a:ext uri="{FF2B5EF4-FFF2-40B4-BE49-F238E27FC236}">
                <a16:creationId xmlns:a16="http://schemas.microsoft.com/office/drawing/2014/main" id="{275487CD-D407-41C1-82A4-5CF3404A2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030" y="1590260"/>
            <a:ext cx="5446643" cy="445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FD915C8-9629-4548-971C-0F53A951DC50}"/>
              </a:ext>
            </a:extLst>
          </p:cNvPr>
          <p:cNvSpPr/>
          <p:nvPr/>
        </p:nvSpPr>
        <p:spPr>
          <a:xfrm>
            <a:off x="649357" y="6241774"/>
            <a:ext cx="4333460" cy="3763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Two decomposition temp.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026662-91EF-457D-8789-9E4C82C29D08}"/>
              </a:ext>
            </a:extLst>
          </p:cNvPr>
          <p:cNvSpPr/>
          <p:nvPr/>
        </p:nvSpPr>
        <p:spPr>
          <a:xfrm>
            <a:off x="6897757" y="6191718"/>
            <a:ext cx="4333460" cy="3763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One decomposition temp.</a:t>
            </a:r>
          </a:p>
        </p:txBody>
      </p:sp>
    </p:spTree>
    <p:extLst>
      <p:ext uri="{BB962C8B-B14F-4D97-AF65-F5344CB8AC3E}">
        <p14:creationId xmlns:p14="http://schemas.microsoft.com/office/powerpoint/2010/main" val="62379541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107</TotalTime>
  <Words>57</Words>
  <Application>Microsoft Office PowerPoint</Application>
  <PresentationFormat>Widescreen</PresentationFormat>
  <Paragraphs>24</Paragraphs>
  <Slides>15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Gill Sans MT</vt:lpstr>
      <vt:lpstr>Parcel</vt:lpstr>
      <vt:lpstr>Thermal analysis of polymers</vt:lpstr>
      <vt:lpstr>TGA-INSTRUMENTS</vt:lpstr>
      <vt:lpstr>TGA -Components</vt:lpstr>
      <vt:lpstr>Sample pan </vt:lpstr>
      <vt:lpstr>Tube furnace</vt:lpstr>
      <vt:lpstr>Thermobalance</vt:lpstr>
      <vt:lpstr>TGA THERMOGRAME</vt:lpstr>
      <vt:lpstr>Tga thermograms</vt:lpstr>
      <vt:lpstr>Tga thermograms</vt:lpstr>
      <vt:lpstr>Tga analysis</vt:lpstr>
      <vt:lpstr>Tga-analysis</vt:lpstr>
      <vt:lpstr>Tga-vidio</vt:lpstr>
      <vt:lpstr>Tga-vidio</vt:lpstr>
      <vt:lpstr>Tga-vidio</vt:lpstr>
      <vt:lpstr>Thank you   widad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Thermal analysis of polymers</dc:title>
  <dc:creator>Owner</dc:creator>
  <cp:lastModifiedBy>Owner</cp:lastModifiedBy>
  <cp:revision>7</cp:revision>
  <dcterms:created xsi:type="dcterms:W3CDTF">2023-10-30T02:23:51Z</dcterms:created>
  <dcterms:modified xsi:type="dcterms:W3CDTF">2023-10-30T04:11:27Z</dcterms:modified>
</cp:coreProperties>
</file>